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62" r:id="rId4"/>
    <p:sldId id="258" r:id="rId5"/>
    <p:sldId id="259" r:id="rId6"/>
    <p:sldId id="274" r:id="rId7"/>
    <p:sldId id="275" r:id="rId8"/>
    <p:sldId id="273" r:id="rId9"/>
    <p:sldId id="272"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F65240-A889-44DD-A55C-E3C9B8CADCD6}" type="datetimeFigureOut">
              <a:rPr lang="en-US" smtClean="0"/>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3839D0-62F0-4AA0-97EF-683EA76FE7AC}" type="slidenum">
              <a:rPr lang="en-US" smtClean="0"/>
              <a:t>‹#›</a:t>
            </a:fld>
            <a:endParaRPr lang="en-US"/>
          </a:p>
        </p:txBody>
      </p:sp>
    </p:spTree>
    <p:extLst>
      <p:ext uri="{BB962C8B-B14F-4D97-AF65-F5344CB8AC3E}">
        <p14:creationId xmlns:p14="http://schemas.microsoft.com/office/powerpoint/2010/main" val="2853209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F65240-A889-44DD-A55C-E3C9B8CADCD6}" type="datetimeFigureOut">
              <a:rPr lang="en-US" smtClean="0"/>
              <a:t>4/26/2020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3839D0-62F0-4AA0-97EF-683EA76FE7AC}" type="slidenum">
              <a:rPr lang="en-US" smtClean="0"/>
              <a:t>‹#›</a:t>
            </a:fld>
            <a:endParaRPr lang="en-US"/>
          </a:p>
        </p:txBody>
      </p:sp>
    </p:spTree>
    <p:extLst>
      <p:ext uri="{BB962C8B-B14F-4D97-AF65-F5344CB8AC3E}">
        <p14:creationId xmlns:p14="http://schemas.microsoft.com/office/powerpoint/2010/main" val="1864421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F65240-A889-44DD-A55C-E3C9B8CADCD6}" type="datetimeFigureOut">
              <a:rPr lang="en-US" smtClean="0"/>
              <a:t>4/26/2020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3839D0-62F0-4AA0-97EF-683EA76FE7AC}" type="slidenum">
              <a:rPr lang="en-US" smtClean="0"/>
              <a:t>‹#›</a:t>
            </a:fld>
            <a:endParaRPr lang="en-US"/>
          </a:p>
        </p:txBody>
      </p:sp>
    </p:spTree>
    <p:extLst>
      <p:ext uri="{BB962C8B-B14F-4D97-AF65-F5344CB8AC3E}">
        <p14:creationId xmlns:p14="http://schemas.microsoft.com/office/powerpoint/2010/main" val="3645009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F65240-A889-44DD-A55C-E3C9B8CADCD6}" type="datetimeFigureOut">
              <a:rPr lang="en-US" smtClean="0"/>
              <a:t>4/26/2020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3839D0-62F0-4AA0-97EF-683EA76FE7AC}"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89561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F65240-A889-44DD-A55C-E3C9B8CADCD6}" type="datetimeFigureOut">
              <a:rPr lang="en-US" smtClean="0"/>
              <a:t>4/26/2020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3839D0-62F0-4AA0-97EF-683EA76FE7AC}" type="slidenum">
              <a:rPr lang="en-US" smtClean="0"/>
              <a:t>‹#›</a:t>
            </a:fld>
            <a:endParaRPr lang="en-US"/>
          </a:p>
        </p:txBody>
      </p:sp>
    </p:spTree>
    <p:extLst>
      <p:ext uri="{BB962C8B-B14F-4D97-AF65-F5344CB8AC3E}">
        <p14:creationId xmlns:p14="http://schemas.microsoft.com/office/powerpoint/2010/main" val="16879843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AF65240-A889-44DD-A55C-E3C9B8CADCD6}" type="datetimeFigureOut">
              <a:rPr lang="en-US" smtClean="0"/>
              <a:t>4/26/2020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3839D0-62F0-4AA0-97EF-683EA76FE7AC}" type="slidenum">
              <a:rPr lang="en-US" smtClean="0"/>
              <a:t>‹#›</a:t>
            </a:fld>
            <a:endParaRPr lang="en-US"/>
          </a:p>
        </p:txBody>
      </p:sp>
    </p:spTree>
    <p:extLst>
      <p:ext uri="{BB962C8B-B14F-4D97-AF65-F5344CB8AC3E}">
        <p14:creationId xmlns:p14="http://schemas.microsoft.com/office/powerpoint/2010/main" val="1641619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AF65240-A889-44DD-A55C-E3C9B8CADCD6}" type="datetimeFigureOut">
              <a:rPr lang="en-US" smtClean="0"/>
              <a:t>4/26/2020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3839D0-62F0-4AA0-97EF-683EA76FE7AC}" type="slidenum">
              <a:rPr lang="en-US" smtClean="0"/>
              <a:t>‹#›</a:t>
            </a:fld>
            <a:endParaRPr lang="en-US"/>
          </a:p>
        </p:txBody>
      </p:sp>
    </p:spTree>
    <p:extLst>
      <p:ext uri="{BB962C8B-B14F-4D97-AF65-F5344CB8AC3E}">
        <p14:creationId xmlns:p14="http://schemas.microsoft.com/office/powerpoint/2010/main" val="4172240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F65240-A889-44DD-A55C-E3C9B8CADCD6}" type="datetimeFigureOut">
              <a:rPr lang="en-US" smtClean="0"/>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3839D0-62F0-4AA0-97EF-683EA76FE7AC}" type="slidenum">
              <a:rPr lang="en-US" smtClean="0"/>
              <a:t>‹#›</a:t>
            </a:fld>
            <a:endParaRPr lang="en-US"/>
          </a:p>
        </p:txBody>
      </p:sp>
    </p:spTree>
    <p:extLst>
      <p:ext uri="{BB962C8B-B14F-4D97-AF65-F5344CB8AC3E}">
        <p14:creationId xmlns:p14="http://schemas.microsoft.com/office/powerpoint/2010/main" val="976114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F65240-A889-44DD-A55C-E3C9B8CADCD6}" type="datetimeFigureOut">
              <a:rPr lang="en-US" smtClean="0"/>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3839D0-62F0-4AA0-97EF-683EA76FE7AC}" type="slidenum">
              <a:rPr lang="en-US" smtClean="0"/>
              <a:t>‹#›</a:t>
            </a:fld>
            <a:endParaRPr lang="en-US"/>
          </a:p>
        </p:txBody>
      </p:sp>
    </p:spTree>
    <p:extLst>
      <p:ext uri="{BB962C8B-B14F-4D97-AF65-F5344CB8AC3E}">
        <p14:creationId xmlns:p14="http://schemas.microsoft.com/office/powerpoint/2010/main" val="588711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F65240-A889-44DD-A55C-E3C9B8CADCD6}" type="datetimeFigureOut">
              <a:rPr lang="en-US" smtClean="0"/>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3839D0-62F0-4AA0-97EF-683EA76FE7AC}" type="slidenum">
              <a:rPr lang="en-US" smtClean="0"/>
              <a:t>‹#›</a:t>
            </a:fld>
            <a:endParaRPr lang="en-US"/>
          </a:p>
        </p:txBody>
      </p:sp>
    </p:spTree>
    <p:extLst>
      <p:ext uri="{BB962C8B-B14F-4D97-AF65-F5344CB8AC3E}">
        <p14:creationId xmlns:p14="http://schemas.microsoft.com/office/powerpoint/2010/main" val="1921456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F65240-A889-44DD-A55C-E3C9B8CADCD6}" type="datetimeFigureOut">
              <a:rPr lang="en-US" smtClean="0"/>
              <a:t>4/26/2020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3839D0-62F0-4AA0-97EF-683EA76FE7AC}" type="slidenum">
              <a:rPr lang="en-US" smtClean="0"/>
              <a:t>‹#›</a:t>
            </a:fld>
            <a:endParaRPr lang="en-US"/>
          </a:p>
        </p:txBody>
      </p:sp>
    </p:spTree>
    <p:extLst>
      <p:ext uri="{BB962C8B-B14F-4D97-AF65-F5344CB8AC3E}">
        <p14:creationId xmlns:p14="http://schemas.microsoft.com/office/powerpoint/2010/main" val="2103974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F65240-A889-44DD-A55C-E3C9B8CADCD6}" type="datetimeFigureOut">
              <a:rPr lang="en-US" smtClean="0"/>
              <a:t>4/26/2020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3839D0-62F0-4AA0-97EF-683EA76FE7AC}" type="slidenum">
              <a:rPr lang="en-US" smtClean="0"/>
              <a:t>‹#›</a:t>
            </a:fld>
            <a:endParaRPr lang="en-US"/>
          </a:p>
        </p:txBody>
      </p:sp>
    </p:spTree>
    <p:extLst>
      <p:ext uri="{BB962C8B-B14F-4D97-AF65-F5344CB8AC3E}">
        <p14:creationId xmlns:p14="http://schemas.microsoft.com/office/powerpoint/2010/main" val="2376100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F65240-A889-44DD-A55C-E3C9B8CADCD6}" type="datetimeFigureOut">
              <a:rPr lang="en-US" smtClean="0"/>
              <a:t>4/26/2020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3839D0-62F0-4AA0-97EF-683EA76FE7AC}" type="slidenum">
              <a:rPr lang="en-US" smtClean="0"/>
              <a:t>‹#›</a:t>
            </a:fld>
            <a:endParaRPr lang="en-US"/>
          </a:p>
        </p:txBody>
      </p:sp>
    </p:spTree>
    <p:extLst>
      <p:ext uri="{BB962C8B-B14F-4D97-AF65-F5344CB8AC3E}">
        <p14:creationId xmlns:p14="http://schemas.microsoft.com/office/powerpoint/2010/main" val="3037015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F65240-A889-44DD-A55C-E3C9B8CADCD6}" type="datetimeFigureOut">
              <a:rPr lang="en-US" smtClean="0"/>
              <a:t>4/26/2020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3839D0-62F0-4AA0-97EF-683EA76FE7AC}" type="slidenum">
              <a:rPr lang="en-US" smtClean="0"/>
              <a:t>‹#›</a:t>
            </a:fld>
            <a:endParaRPr lang="en-US"/>
          </a:p>
        </p:txBody>
      </p:sp>
    </p:spTree>
    <p:extLst>
      <p:ext uri="{BB962C8B-B14F-4D97-AF65-F5344CB8AC3E}">
        <p14:creationId xmlns:p14="http://schemas.microsoft.com/office/powerpoint/2010/main" val="4084235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65240-A889-44DD-A55C-E3C9B8CADCD6}" type="datetimeFigureOut">
              <a:rPr lang="en-US" smtClean="0"/>
              <a:t>4/26/2020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3839D0-62F0-4AA0-97EF-683EA76FE7AC}" type="slidenum">
              <a:rPr lang="en-US" smtClean="0"/>
              <a:t>‹#›</a:t>
            </a:fld>
            <a:endParaRPr lang="en-US"/>
          </a:p>
        </p:txBody>
      </p:sp>
    </p:spTree>
    <p:extLst>
      <p:ext uri="{BB962C8B-B14F-4D97-AF65-F5344CB8AC3E}">
        <p14:creationId xmlns:p14="http://schemas.microsoft.com/office/powerpoint/2010/main" val="3017947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F65240-A889-44DD-A55C-E3C9B8CADCD6}" type="datetimeFigureOut">
              <a:rPr lang="en-US" smtClean="0"/>
              <a:t>4/26/2020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3839D0-62F0-4AA0-97EF-683EA76FE7AC}" type="slidenum">
              <a:rPr lang="en-US" smtClean="0"/>
              <a:t>‹#›</a:t>
            </a:fld>
            <a:endParaRPr lang="en-US"/>
          </a:p>
        </p:txBody>
      </p:sp>
    </p:spTree>
    <p:extLst>
      <p:ext uri="{BB962C8B-B14F-4D97-AF65-F5344CB8AC3E}">
        <p14:creationId xmlns:p14="http://schemas.microsoft.com/office/powerpoint/2010/main" val="4170689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F65240-A889-44DD-A55C-E3C9B8CADCD6}" type="datetimeFigureOut">
              <a:rPr lang="en-US" smtClean="0"/>
              <a:t>4/26/2020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3839D0-62F0-4AA0-97EF-683EA76FE7AC}" type="slidenum">
              <a:rPr lang="en-US" smtClean="0"/>
              <a:t>‹#›</a:t>
            </a:fld>
            <a:endParaRPr lang="en-US"/>
          </a:p>
        </p:txBody>
      </p:sp>
    </p:spTree>
    <p:extLst>
      <p:ext uri="{BB962C8B-B14F-4D97-AF65-F5344CB8AC3E}">
        <p14:creationId xmlns:p14="http://schemas.microsoft.com/office/powerpoint/2010/main" val="1431476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AF65240-A889-44DD-A55C-E3C9B8CADCD6}" type="datetimeFigureOut">
              <a:rPr lang="en-US" smtClean="0"/>
              <a:t>4/26/2020</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B3839D0-62F0-4AA0-97EF-683EA76FE7AC}" type="slidenum">
              <a:rPr lang="en-US" smtClean="0"/>
              <a:t>‹#›</a:t>
            </a:fld>
            <a:endParaRPr lang="en-US"/>
          </a:p>
        </p:txBody>
      </p:sp>
    </p:spTree>
    <p:extLst>
      <p:ext uri="{BB962C8B-B14F-4D97-AF65-F5344CB8AC3E}">
        <p14:creationId xmlns:p14="http://schemas.microsoft.com/office/powerpoint/2010/main" val="1886063905"/>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deeplearning.net/tutorial/code/logistic_sgd.py" TargetMode="External"/><Relationship Id="rId2" Type="http://schemas.openxmlformats.org/officeDocument/2006/relationships/hyperlink" Target="http://deeplearning.net/tutorial/code/rbm.p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3C5A4-7235-4542-BBFF-03BAE17E4409}"/>
              </a:ext>
            </a:extLst>
          </p:cNvPr>
          <p:cNvSpPr>
            <a:spLocks noGrp="1"/>
          </p:cNvSpPr>
          <p:nvPr>
            <p:ph type="ctrTitle"/>
          </p:nvPr>
        </p:nvSpPr>
        <p:spPr>
          <a:xfrm>
            <a:off x="1507067" y="914400"/>
            <a:ext cx="8576734" cy="2818936"/>
          </a:xfrm>
        </p:spPr>
        <p:txBody>
          <a:bodyPr>
            <a:normAutofit/>
          </a:bodyPr>
          <a:lstStyle/>
          <a:p>
            <a:r>
              <a:rPr lang="en-US" dirty="0"/>
              <a:t>Extractive Text summarization </a:t>
            </a:r>
            <a:br>
              <a:rPr lang="en-US" dirty="0"/>
            </a:br>
            <a:br>
              <a:rPr lang="en-US" dirty="0"/>
            </a:br>
            <a:endParaRPr lang="en-US" dirty="0"/>
          </a:p>
        </p:txBody>
      </p:sp>
      <p:sp>
        <p:nvSpPr>
          <p:cNvPr id="3" name="Subtitle 2">
            <a:extLst>
              <a:ext uri="{FF2B5EF4-FFF2-40B4-BE49-F238E27FC236}">
                <a16:creationId xmlns:a16="http://schemas.microsoft.com/office/drawing/2014/main" id="{D8F4787E-ABD8-44E6-85AF-68F2DFFFDD46}"/>
              </a:ext>
            </a:extLst>
          </p:cNvPr>
          <p:cNvSpPr>
            <a:spLocks noGrp="1"/>
          </p:cNvSpPr>
          <p:nvPr>
            <p:ph type="subTitle" idx="1"/>
          </p:nvPr>
        </p:nvSpPr>
        <p:spPr>
          <a:xfrm>
            <a:off x="1710267" y="3844031"/>
            <a:ext cx="7865533" cy="2099569"/>
          </a:xfrm>
        </p:spPr>
        <p:txBody>
          <a:bodyPr>
            <a:normAutofit/>
          </a:bodyPr>
          <a:lstStyle/>
          <a:p>
            <a:r>
              <a:rPr lang="en-US" dirty="0"/>
              <a:t>Harsh Vora – A20445400</a:t>
            </a:r>
          </a:p>
          <a:p>
            <a:r>
              <a:rPr lang="en-US" dirty="0"/>
              <a:t> Dimple Mehra – A20457225</a:t>
            </a:r>
          </a:p>
        </p:txBody>
      </p:sp>
    </p:spTree>
    <p:extLst>
      <p:ext uri="{BB962C8B-B14F-4D97-AF65-F5344CB8AC3E}">
        <p14:creationId xmlns:p14="http://schemas.microsoft.com/office/powerpoint/2010/main" val="2619911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D81C5-F8DC-47C3-9514-B26F44F67090}"/>
              </a:ext>
            </a:extLst>
          </p:cNvPr>
          <p:cNvSpPr>
            <a:spLocks noGrp="1"/>
          </p:cNvSpPr>
          <p:nvPr>
            <p:ph type="title"/>
          </p:nvPr>
        </p:nvSpPr>
        <p:spPr>
          <a:xfrm>
            <a:off x="913795" y="371476"/>
            <a:ext cx="10353761" cy="914399"/>
          </a:xfrm>
        </p:spPr>
        <p:txBody>
          <a:bodyPr/>
          <a:lstStyle/>
          <a:p>
            <a:r>
              <a:rPr lang="en-US" dirty="0"/>
              <a:t>References</a:t>
            </a:r>
          </a:p>
        </p:txBody>
      </p:sp>
      <p:sp>
        <p:nvSpPr>
          <p:cNvPr id="6" name="Content Placeholder 5">
            <a:extLst>
              <a:ext uri="{FF2B5EF4-FFF2-40B4-BE49-F238E27FC236}">
                <a16:creationId xmlns:a16="http://schemas.microsoft.com/office/drawing/2014/main" id="{CA232C1B-1925-4107-8536-D165112C3494}"/>
              </a:ext>
            </a:extLst>
          </p:cNvPr>
          <p:cNvSpPr>
            <a:spLocks noGrp="1"/>
          </p:cNvSpPr>
          <p:nvPr>
            <p:ph idx="1"/>
          </p:nvPr>
        </p:nvSpPr>
        <p:spPr>
          <a:xfrm>
            <a:off x="913795" y="1190625"/>
            <a:ext cx="10792430" cy="5381625"/>
          </a:xfrm>
        </p:spPr>
        <p:txBody>
          <a:bodyPr>
            <a:normAutofit lnSpcReduction="10000"/>
          </a:bodyPr>
          <a:lstStyle/>
          <a:p>
            <a:pPr marL="457200" lvl="1" indent="0">
              <a:buNone/>
            </a:pPr>
            <a:r>
              <a:rPr lang="en-IN" dirty="0">
                <a:effectLst/>
              </a:rPr>
              <a:t>Sources:</a:t>
            </a:r>
          </a:p>
          <a:p>
            <a:pPr lvl="1"/>
            <a:r>
              <a:rPr lang="en-IN" dirty="0">
                <a:effectLst/>
              </a:rPr>
              <a:t>Nikhil S. </a:t>
            </a:r>
            <a:r>
              <a:rPr lang="en-IN" dirty="0" err="1">
                <a:effectLst/>
              </a:rPr>
              <a:t>Shirwandkar</a:t>
            </a:r>
            <a:r>
              <a:rPr lang="en-IN" dirty="0">
                <a:effectLst/>
              </a:rPr>
              <a:t>, </a:t>
            </a:r>
            <a:r>
              <a:rPr lang="en-IN" dirty="0" err="1">
                <a:effectLst/>
              </a:rPr>
              <a:t>Samidha</a:t>
            </a:r>
            <a:r>
              <a:rPr lang="en-IN" dirty="0">
                <a:effectLst/>
              </a:rPr>
              <a:t> Kulkarni - Extractive Text Summarization Using Deep Learning In: IEEE (2018 Fourth International Conference on Computing Communication Control and Automation (ICCUBEA))</a:t>
            </a:r>
          </a:p>
          <a:p>
            <a:pPr lvl="1"/>
            <a:r>
              <a:rPr lang="en-IN" dirty="0">
                <a:effectLst/>
              </a:rPr>
              <a:t>Zhang, Y., Wang, D., Li, T.: </a:t>
            </a:r>
            <a:r>
              <a:rPr lang="en-IN" dirty="0" err="1">
                <a:effectLst/>
              </a:rPr>
              <a:t>iDVS</a:t>
            </a:r>
            <a:r>
              <a:rPr lang="en-IN" dirty="0">
                <a:effectLst/>
              </a:rPr>
              <a:t> - An Interactive Multi-Document Visual Summarization System: Machine Learning and Knowledge Discovery in Databases, </a:t>
            </a:r>
            <a:r>
              <a:rPr lang="en-IN" dirty="0" err="1">
                <a:effectLst/>
              </a:rPr>
              <a:t>LNCS,vol</a:t>
            </a:r>
            <a:r>
              <a:rPr lang="en-IN" dirty="0">
                <a:effectLst/>
              </a:rPr>
              <a:t>. 6913, pp. 569-584. Springer, Heidelberg (2006). </a:t>
            </a:r>
            <a:r>
              <a:rPr lang="en-IN" dirty="0" err="1">
                <a:effectLst/>
              </a:rPr>
              <a:t>doi</a:t>
            </a:r>
            <a:r>
              <a:rPr lang="en-IN" dirty="0">
                <a:effectLst/>
              </a:rPr>
              <a:t>: 10.1007/978-3-642-23808-6 37</a:t>
            </a:r>
          </a:p>
          <a:p>
            <a:pPr lvl="1"/>
            <a:r>
              <a:rPr lang="en-IN" dirty="0">
                <a:effectLst/>
              </a:rPr>
              <a:t>Wan, X., Xiao, J.: Single Document </a:t>
            </a:r>
            <a:r>
              <a:rPr lang="en-IN" dirty="0" err="1">
                <a:effectLst/>
              </a:rPr>
              <a:t>Keyphrase</a:t>
            </a:r>
            <a:r>
              <a:rPr lang="en-IN" dirty="0">
                <a:effectLst/>
              </a:rPr>
              <a:t> Extraction using </a:t>
            </a:r>
            <a:r>
              <a:rPr lang="en-IN" dirty="0" err="1">
                <a:effectLst/>
              </a:rPr>
              <a:t>Neighborhood</a:t>
            </a:r>
            <a:r>
              <a:rPr lang="en-IN" dirty="0">
                <a:effectLst/>
              </a:rPr>
              <a:t> Knowledge. In: Proceedings of the Twenty-Third AAAI Conference on Artificial Intelligence (2008).</a:t>
            </a:r>
          </a:p>
          <a:p>
            <a:pPr lvl="1"/>
            <a:r>
              <a:rPr lang="en-IN" dirty="0">
                <a:effectLst/>
              </a:rPr>
              <a:t>H. P. </a:t>
            </a:r>
            <a:r>
              <a:rPr lang="en-IN" dirty="0" err="1">
                <a:effectLst/>
              </a:rPr>
              <a:t>Luhn</a:t>
            </a:r>
            <a:r>
              <a:rPr lang="en-IN" dirty="0">
                <a:effectLst/>
              </a:rPr>
              <a:t>, “The automatic creation of literature abstracts,” IBM Journal of Research Development, vol. 2, no. 2, pp. 159-165, 1958.</a:t>
            </a:r>
          </a:p>
          <a:p>
            <a:pPr lvl="1"/>
            <a:r>
              <a:rPr lang="en-IN" dirty="0">
                <a:effectLst/>
              </a:rPr>
              <a:t>RBM, rbm.py [Online] Available: </a:t>
            </a:r>
            <a:r>
              <a:rPr lang="en-IN" u="sng" dirty="0">
                <a:effectLst/>
                <a:hlinkClick r:id="rId2"/>
              </a:rPr>
              <a:t>http://deeplearning.net/tutorial/code/rbm.py</a:t>
            </a:r>
            <a:r>
              <a:rPr lang="en-IN" dirty="0">
                <a:effectLst/>
              </a:rPr>
              <a:t> [Accessed: April 22, 2020]</a:t>
            </a:r>
          </a:p>
          <a:p>
            <a:pPr lvl="1"/>
            <a:r>
              <a:rPr lang="en-IN" dirty="0" err="1">
                <a:effectLst/>
              </a:rPr>
              <a:t>Logistic_sgd</a:t>
            </a:r>
            <a:r>
              <a:rPr lang="en-IN" dirty="0">
                <a:effectLst/>
              </a:rPr>
              <a:t>, logistic_sgd.py [Online] Available: </a:t>
            </a:r>
            <a:r>
              <a:rPr lang="en-IN" u="sng" dirty="0">
                <a:effectLst/>
                <a:hlinkClick r:id="rId3"/>
              </a:rPr>
              <a:t>http://deeplearning.net/tutorial/code/logistic_sgd.py</a:t>
            </a:r>
            <a:r>
              <a:rPr lang="en-IN" dirty="0">
                <a:effectLst/>
              </a:rPr>
              <a:t> [Accessed: April 22, 2020]</a:t>
            </a:r>
          </a:p>
          <a:p>
            <a:pPr lvl="1"/>
            <a:endParaRPr lang="en-IN" dirty="0">
              <a:effectLst/>
            </a:endParaRPr>
          </a:p>
          <a:p>
            <a:endParaRPr lang="en-US" dirty="0"/>
          </a:p>
        </p:txBody>
      </p:sp>
    </p:spTree>
    <p:extLst>
      <p:ext uri="{BB962C8B-B14F-4D97-AF65-F5344CB8AC3E}">
        <p14:creationId xmlns:p14="http://schemas.microsoft.com/office/powerpoint/2010/main" val="2756193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57B8-DECE-46E0-A3F9-5F148B6853C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D1E4819F-27D0-4064-AE1A-D8C698691EE6}"/>
              </a:ext>
            </a:extLst>
          </p:cNvPr>
          <p:cNvSpPr>
            <a:spLocks noGrp="1"/>
          </p:cNvSpPr>
          <p:nvPr>
            <p:ph idx="1"/>
          </p:nvPr>
        </p:nvSpPr>
        <p:spPr>
          <a:xfrm>
            <a:off x="677334" y="1778001"/>
            <a:ext cx="9749366" cy="4263362"/>
          </a:xfrm>
        </p:spPr>
        <p:txBody>
          <a:bodyPr>
            <a:normAutofit fontScale="70000" lnSpcReduction="20000"/>
          </a:bodyPr>
          <a:lstStyle/>
          <a:p>
            <a:pPr algn="just"/>
            <a:r>
              <a:rPr lang="en-US" sz="3200" dirty="0"/>
              <a:t>The size of information on the internet is increasing. It has become tough for the users to dig into the loads of information to analyze it and draw conclusions. Text summarization solves this problem by generating a summary, selecting sentences which are most important from the document without losing the information. </a:t>
            </a:r>
          </a:p>
          <a:p>
            <a:pPr algn="just"/>
            <a:endParaRPr lang="en-US" sz="3200" dirty="0"/>
          </a:p>
          <a:p>
            <a:pPr algn="just"/>
            <a:r>
              <a:rPr lang="en-US" sz="3200" dirty="0"/>
              <a:t>Extractive Text Summarization is an approach for generating short and precise summaries for long text documents. </a:t>
            </a:r>
          </a:p>
          <a:p>
            <a:pPr lvl="1" algn="just"/>
            <a:r>
              <a:rPr lang="en-US" sz="3000" dirty="0"/>
              <a:t>It uses a Restricted Boltzmann Machine to select important sentences from the text still keeping the summary meaningful and lossless. </a:t>
            </a:r>
          </a:p>
          <a:p>
            <a:pPr marL="1773936" lvl="1" indent="-457200" algn="just">
              <a:buFont typeface="Arial" panose="020B0604020202020204" pitchFamily="34" charset="0"/>
              <a:buChar char="•"/>
            </a:pPr>
            <a:endParaRPr lang="en-US" sz="3200" dirty="0"/>
          </a:p>
          <a:p>
            <a:pPr marL="1773936" lvl="1" indent="-457200" algn="just">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678382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57B8-DECE-46E0-A3F9-5F148B6853C9}"/>
              </a:ext>
            </a:extLst>
          </p:cNvPr>
          <p:cNvSpPr>
            <a:spLocks noGrp="1"/>
          </p:cNvSpPr>
          <p:nvPr>
            <p:ph type="title"/>
          </p:nvPr>
        </p:nvSpPr>
        <p:spPr>
          <a:xfrm>
            <a:off x="913795" y="152401"/>
            <a:ext cx="10353761" cy="933450"/>
          </a:xfrm>
        </p:spPr>
        <p:txBody>
          <a:bodyPr/>
          <a:lstStyle/>
          <a:p>
            <a:r>
              <a:rPr lang="en-US" dirty="0"/>
              <a:t>Proposed Solution</a:t>
            </a:r>
          </a:p>
        </p:txBody>
      </p:sp>
      <p:sp>
        <p:nvSpPr>
          <p:cNvPr id="3" name="Content Placeholder 2">
            <a:extLst>
              <a:ext uri="{FF2B5EF4-FFF2-40B4-BE49-F238E27FC236}">
                <a16:creationId xmlns:a16="http://schemas.microsoft.com/office/drawing/2014/main" id="{D1E4819F-27D0-4064-AE1A-D8C698691EE6}"/>
              </a:ext>
            </a:extLst>
          </p:cNvPr>
          <p:cNvSpPr>
            <a:spLocks noGrp="1"/>
          </p:cNvSpPr>
          <p:nvPr>
            <p:ph idx="1"/>
          </p:nvPr>
        </p:nvSpPr>
        <p:spPr>
          <a:xfrm>
            <a:off x="677333" y="923925"/>
            <a:ext cx="10600871" cy="5117438"/>
          </a:xfrm>
        </p:spPr>
        <p:txBody>
          <a:bodyPr>
            <a:normAutofit/>
          </a:bodyPr>
          <a:lstStyle/>
          <a:p>
            <a:r>
              <a:rPr lang="en-IN" dirty="0">
                <a:effectLst/>
              </a:rPr>
              <a:t>Used two layers of Restricted Boltzmann Machine as a Deep Belief Network to reinforce and abstract various features like named entities, proper nouns, numeric tokens, sentence position etc. to attain sentences then selecting the highest scores, hence producing an extractive summary.</a:t>
            </a:r>
          </a:p>
          <a:p>
            <a:r>
              <a:rPr lang="en-IN" dirty="0">
                <a:effectLst/>
              </a:rPr>
              <a:t>The proposed method for text summarization using Deep Learning.</a:t>
            </a:r>
          </a:p>
          <a:p>
            <a:endParaRPr lang="en-IN" dirty="0">
              <a:effectLst/>
            </a:endParaRPr>
          </a:p>
          <a:p>
            <a:endParaRPr lang="en-US" dirty="0"/>
          </a:p>
          <a:p>
            <a:endParaRPr lang="en-US" dirty="0"/>
          </a:p>
          <a:p>
            <a:endParaRPr lang="en-US" dirty="0"/>
          </a:p>
        </p:txBody>
      </p:sp>
      <p:pic>
        <p:nvPicPr>
          <p:cNvPr id="4" name="Picture 3">
            <a:extLst>
              <a:ext uri="{FF2B5EF4-FFF2-40B4-BE49-F238E27FC236}">
                <a16:creationId xmlns:a16="http://schemas.microsoft.com/office/drawing/2014/main" id="{03C3EA2B-FC5D-44E4-B285-8742B73D3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3055922"/>
            <a:ext cx="1924933" cy="3590740"/>
          </a:xfrm>
          <a:prstGeom prst="rect">
            <a:avLst/>
          </a:prstGeom>
        </p:spPr>
      </p:pic>
      <p:pic>
        <p:nvPicPr>
          <p:cNvPr id="5" name="Picture 4">
            <a:extLst>
              <a:ext uri="{FF2B5EF4-FFF2-40B4-BE49-F238E27FC236}">
                <a16:creationId xmlns:a16="http://schemas.microsoft.com/office/drawing/2014/main" id="{4CBC437C-BABE-4AF8-BD56-FE62B8970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9774" y="3482644"/>
            <a:ext cx="3014101" cy="2737296"/>
          </a:xfrm>
          <a:prstGeom prst="rect">
            <a:avLst/>
          </a:prstGeom>
        </p:spPr>
      </p:pic>
    </p:spTree>
    <p:extLst>
      <p:ext uri="{BB962C8B-B14F-4D97-AF65-F5344CB8AC3E}">
        <p14:creationId xmlns:p14="http://schemas.microsoft.com/office/powerpoint/2010/main" val="1800972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4933D-77DE-4F32-AA6D-58DE9553F396}"/>
              </a:ext>
            </a:extLst>
          </p:cNvPr>
          <p:cNvSpPr>
            <a:spLocks noGrp="1"/>
          </p:cNvSpPr>
          <p:nvPr>
            <p:ph type="title"/>
          </p:nvPr>
        </p:nvSpPr>
        <p:spPr>
          <a:xfrm>
            <a:off x="677334" y="276225"/>
            <a:ext cx="10733616" cy="1362075"/>
          </a:xfrm>
        </p:spPr>
        <p:txBody>
          <a:bodyPr/>
          <a:lstStyle/>
          <a:p>
            <a:r>
              <a:rPr lang="en-US" dirty="0"/>
              <a:t>Implementation details</a:t>
            </a:r>
          </a:p>
        </p:txBody>
      </p:sp>
      <p:sp>
        <p:nvSpPr>
          <p:cNvPr id="3" name="Content Placeholder 2">
            <a:extLst>
              <a:ext uri="{FF2B5EF4-FFF2-40B4-BE49-F238E27FC236}">
                <a16:creationId xmlns:a16="http://schemas.microsoft.com/office/drawing/2014/main" id="{BE01287E-F458-47DC-B537-4B86E2E4F665}"/>
              </a:ext>
            </a:extLst>
          </p:cNvPr>
          <p:cNvSpPr>
            <a:spLocks noGrp="1"/>
          </p:cNvSpPr>
          <p:nvPr>
            <p:ph idx="1"/>
          </p:nvPr>
        </p:nvSpPr>
        <p:spPr>
          <a:xfrm>
            <a:off x="677334" y="1257300"/>
            <a:ext cx="10219266" cy="5095875"/>
          </a:xfrm>
        </p:spPr>
        <p:txBody>
          <a:bodyPr>
            <a:normAutofit lnSpcReduction="10000"/>
          </a:bodyPr>
          <a:lstStyle/>
          <a:p>
            <a:pPr marL="0" lvl="0" indent="0">
              <a:buNone/>
            </a:pPr>
            <a:r>
              <a:rPr lang="en-IN" sz="2200" b="1" dirty="0">
                <a:effectLst/>
              </a:rPr>
              <a:t>Data Pre-processing:</a:t>
            </a:r>
            <a:endParaRPr lang="en-IN" sz="2200" dirty="0">
              <a:effectLst/>
            </a:endParaRPr>
          </a:p>
          <a:p>
            <a:pPr lvl="1"/>
            <a:r>
              <a:rPr lang="en-IN" dirty="0">
                <a:effectLst/>
              </a:rPr>
              <a:t>Ambiguities is caused by various verb sorts of one word, different accepted spellings of a specific word, plural and singular terms of the identical things. Moreover, words sort of a, an, the, is, of etc. are referred to as stop words. These are certain high frequency words that don't carry any information and don’t serve any purpose towards our goal of summarization. </a:t>
            </a:r>
          </a:p>
          <a:p>
            <a:pPr lvl="1"/>
            <a:r>
              <a:rPr lang="en-US" dirty="0"/>
              <a:t>All the pre-processing steps are carried out using a library in python called as Natural Language Toolkit (NLTK). </a:t>
            </a:r>
            <a:endParaRPr lang="en-IN" dirty="0">
              <a:effectLst/>
            </a:endParaRPr>
          </a:p>
          <a:p>
            <a:pPr lvl="1"/>
            <a:r>
              <a:rPr lang="en-IN" dirty="0">
                <a:effectLst/>
              </a:rPr>
              <a:t>During this phase we do:</a:t>
            </a:r>
          </a:p>
          <a:p>
            <a:pPr lvl="2"/>
            <a:r>
              <a:rPr lang="en-IN" sz="1800" dirty="0">
                <a:effectLst/>
              </a:rPr>
              <a:t>Document Segmentation</a:t>
            </a:r>
          </a:p>
          <a:p>
            <a:pPr lvl="2"/>
            <a:r>
              <a:rPr lang="en-IN" sz="1800" dirty="0">
                <a:effectLst/>
              </a:rPr>
              <a:t>Paragraph Segmentation</a:t>
            </a:r>
          </a:p>
          <a:p>
            <a:pPr lvl="2"/>
            <a:r>
              <a:rPr lang="en-IN" sz="1800" dirty="0">
                <a:effectLst/>
              </a:rPr>
              <a:t>Word Normalization</a:t>
            </a:r>
          </a:p>
          <a:p>
            <a:pPr lvl="2"/>
            <a:r>
              <a:rPr lang="en-IN" sz="1800" dirty="0">
                <a:effectLst/>
              </a:rPr>
              <a:t>Stop Word Filtering</a:t>
            </a:r>
          </a:p>
          <a:p>
            <a:pPr lvl="2"/>
            <a:r>
              <a:rPr lang="en-IN" sz="1800" dirty="0" err="1">
                <a:effectLst/>
              </a:rPr>
              <a:t>PoS</a:t>
            </a:r>
            <a:r>
              <a:rPr lang="en-IN" sz="1800" dirty="0">
                <a:effectLst/>
              </a:rPr>
              <a:t> Tagging</a:t>
            </a:r>
            <a:endParaRPr lang="en-US" sz="1800" dirty="0">
              <a:effectLst/>
            </a:endParaRPr>
          </a:p>
          <a:p>
            <a:pPr marL="0" indent="0">
              <a:buNone/>
            </a:pPr>
            <a:endParaRPr lang="en-US" dirty="0"/>
          </a:p>
        </p:txBody>
      </p:sp>
    </p:spTree>
    <p:extLst>
      <p:ext uri="{BB962C8B-B14F-4D97-AF65-F5344CB8AC3E}">
        <p14:creationId xmlns:p14="http://schemas.microsoft.com/office/powerpoint/2010/main" val="328271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E9AF37-0E13-4BC1-9D77-4BE22A8064FE}"/>
              </a:ext>
            </a:extLst>
          </p:cNvPr>
          <p:cNvSpPr>
            <a:spLocks noGrp="1"/>
          </p:cNvSpPr>
          <p:nvPr>
            <p:ph idx="1"/>
          </p:nvPr>
        </p:nvSpPr>
        <p:spPr>
          <a:xfrm>
            <a:off x="677334" y="276225"/>
            <a:ext cx="10590222" cy="6191250"/>
          </a:xfrm>
        </p:spPr>
        <p:txBody>
          <a:bodyPr>
            <a:normAutofit/>
          </a:bodyPr>
          <a:lstStyle/>
          <a:p>
            <a:r>
              <a:rPr lang="en-US" b="1" dirty="0"/>
              <a:t>Feature Extraction:</a:t>
            </a:r>
          </a:p>
          <a:p>
            <a:pPr lvl="1"/>
            <a:r>
              <a:rPr lang="en-IN" dirty="0">
                <a:effectLst/>
              </a:rPr>
              <a:t>Once the complexity has been reduced and ambiguities are removed, the document is structured into a sentence-feature matrix. </a:t>
            </a:r>
          </a:p>
          <a:p>
            <a:pPr lvl="1"/>
            <a:r>
              <a:rPr lang="en-IN" dirty="0">
                <a:effectLst/>
              </a:rPr>
              <a:t>A feature vector is extracted for every sentence. These feature vectors frame the matrix. </a:t>
            </a:r>
          </a:p>
          <a:p>
            <a:pPr lvl="1"/>
            <a:r>
              <a:rPr lang="en-IN" dirty="0">
                <a:effectLst/>
              </a:rPr>
              <a:t>The mix of the subsequent 9 sentence features has clad best suited to summarize factual reports.</a:t>
            </a:r>
          </a:p>
          <a:p>
            <a:pPr lvl="1"/>
            <a:r>
              <a:rPr lang="en-IN" dirty="0">
                <a:effectLst/>
              </a:rPr>
              <a:t>These computations are done on the text obtained after the pre-processing phase: Number of thematic words, Sentence position, Sentence length, Sentence position relative to paragraph etc.</a:t>
            </a:r>
          </a:p>
          <a:p>
            <a:pPr lvl="1"/>
            <a:endParaRPr lang="en-IN" dirty="0">
              <a:effectLst/>
            </a:endParaRPr>
          </a:p>
          <a:p>
            <a:r>
              <a:rPr lang="en-US" b="1" dirty="0"/>
              <a:t>Feature Enhancement:</a:t>
            </a:r>
          </a:p>
          <a:p>
            <a:pPr lvl="1"/>
            <a:r>
              <a:rPr lang="en-IN" dirty="0">
                <a:effectLst/>
              </a:rPr>
              <a:t>The sentence-feature matrix has been generated with each sentence having 9 feature vector values. </a:t>
            </a:r>
          </a:p>
          <a:p>
            <a:pPr lvl="1"/>
            <a:r>
              <a:rPr lang="en-IN" dirty="0">
                <a:effectLst/>
              </a:rPr>
              <a:t>After this, recalculation is completed on this matrix to reinforce and abstract the feature vectors, so on build complex features out of easy ones. This step improves the standard of the summary.</a:t>
            </a:r>
          </a:p>
          <a:p>
            <a:pPr lvl="1"/>
            <a:endParaRPr lang="en-IN" dirty="0">
              <a:effectLst/>
            </a:endParaRPr>
          </a:p>
          <a:p>
            <a:pPr marL="457200" lvl="1" indent="0">
              <a:buNone/>
            </a:pPr>
            <a:endParaRPr lang="en-IN" dirty="0">
              <a:effectLst/>
            </a:endParaRPr>
          </a:p>
          <a:p>
            <a:endParaRPr lang="en-US" dirty="0"/>
          </a:p>
          <a:p>
            <a:endParaRPr lang="en-US" dirty="0"/>
          </a:p>
        </p:txBody>
      </p:sp>
    </p:spTree>
    <p:extLst>
      <p:ext uri="{BB962C8B-B14F-4D97-AF65-F5344CB8AC3E}">
        <p14:creationId xmlns:p14="http://schemas.microsoft.com/office/powerpoint/2010/main" val="1476783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8D95FD-8BDE-40CB-BE5B-B1FD428609D4}"/>
              </a:ext>
            </a:extLst>
          </p:cNvPr>
          <p:cNvSpPr>
            <a:spLocks noGrp="1"/>
          </p:cNvSpPr>
          <p:nvPr>
            <p:ph idx="1"/>
          </p:nvPr>
        </p:nvSpPr>
        <p:spPr>
          <a:xfrm>
            <a:off x="6705599" y="337432"/>
            <a:ext cx="5162551" cy="3695135"/>
          </a:xfrm>
        </p:spPr>
        <p:txBody>
          <a:bodyPr/>
          <a:lstStyle/>
          <a:p>
            <a:r>
              <a:rPr lang="en-IN" sz="1900" dirty="0">
                <a:effectLst/>
              </a:rPr>
              <a:t>The RBM that we are using has 9 </a:t>
            </a:r>
            <a:r>
              <a:rPr lang="en-IN" sz="1900" dirty="0" err="1">
                <a:effectLst/>
              </a:rPr>
              <a:t>perceptrons</a:t>
            </a:r>
            <a:r>
              <a:rPr lang="en-IN" sz="1900" dirty="0">
                <a:effectLst/>
              </a:rPr>
              <a:t> in each layer with a learning rate of 0.1. </a:t>
            </a:r>
          </a:p>
          <a:p>
            <a:r>
              <a:rPr lang="en-IN" sz="1900" dirty="0">
                <a:effectLst/>
              </a:rPr>
              <a:t>We've trained RBM for fourteen epochs with a batch size of 5 and 5 parallel Gibbs Chains, used for sampling using Persistent CD method</a:t>
            </a:r>
            <a:r>
              <a:rPr lang="en-IN" dirty="0">
                <a:effectLst/>
              </a:rPr>
              <a:t>. </a:t>
            </a:r>
            <a:endParaRPr lang="en-IN" dirty="0"/>
          </a:p>
        </p:txBody>
      </p:sp>
      <p:pic>
        <p:nvPicPr>
          <p:cNvPr id="4" name="Picture 3">
            <a:extLst>
              <a:ext uri="{FF2B5EF4-FFF2-40B4-BE49-F238E27FC236}">
                <a16:creationId xmlns:a16="http://schemas.microsoft.com/office/drawing/2014/main" id="{B89915D3-01D8-45F9-9FF2-40081CF94637}"/>
              </a:ext>
            </a:extLst>
          </p:cNvPr>
          <p:cNvPicPr/>
          <p:nvPr/>
        </p:nvPicPr>
        <p:blipFill>
          <a:blip r:embed="rId2"/>
          <a:stretch>
            <a:fillRect/>
          </a:stretch>
        </p:blipFill>
        <p:spPr>
          <a:xfrm>
            <a:off x="1147443" y="337432"/>
            <a:ext cx="5162551" cy="2977268"/>
          </a:xfrm>
          <a:prstGeom prst="rect">
            <a:avLst/>
          </a:prstGeom>
          <a:ln w="3175">
            <a:solidFill>
              <a:schemeClr val="tx1"/>
            </a:solidFill>
          </a:ln>
        </p:spPr>
      </p:pic>
      <p:sp>
        <p:nvSpPr>
          <p:cNvPr id="5" name="Rectangle 4">
            <a:extLst>
              <a:ext uri="{FF2B5EF4-FFF2-40B4-BE49-F238E27FC236}">
                <a16:creationId xmlns:a16="http://schemas.microsoft.com/office/drawing/2014/main" id="{C7B87228-9E10-49A9-91D6-7B7163EB07D3}"/>
              </a:ext>
            </a:extLst>
          </p:cNvPr>
          <p:cNvSpPr/>
          <p:nvPr/>
        </p:nvSpPr>
        <p:spPr>
          <a:xfrm>
            <a:off x="219075" y="3543301"/>
            <a:ext cx="11582399" cy="3016210"/>
          </a:xfrm>
          <a:prstGeom prst="rect">
            <a:avLst/>
          </a:prstGeom>
        </p:spPr>
        <p:txBody>
          <a:bodyPr wrap="square">
            <a:spAutoFit/>
          </a:bodyPr>
          <a:lstStyle/>
          <a:p>
            <a:r>
              <a:rPr lang="en-US" sz="2000" b="1" dirty="0"/>
              <a:t>Summary Generation:</a:t>
            </a:r>
          </a:p>
          <a:p>
            <a:pPr marL="285750" indent="-285750">
              <a:buFont typeface="Arial" panose="020B0604020202020204" pitchFamily="34" charset="0"/>
              <a:buChar char="•"/>
            </a:pPr>
            <a:r>
              <a:rPr lang="en-IN" sz="1900" dirty="0"/>
              <a:t>The enhanced feature vector values are summed to come up with a score against each sentence. The sentences are then sorted in line with decreasing score value. </a:t>
            </a:r>
          </a:p>
          <a:p>
            <a:pPr marL="285750" indent="-285750">
              <a:buFont typeface="Arial" panose="020B0604020202020204" pitchFamily="34" charset="0"/>
              <a:buChar char="•"/>
            </a:pPr>
            <a:r>
              <a:rPr lang="en-IN" sz="1900" dirty="0"/>
              <a:t>The foremost relevant sentence is that the first sentence during this sorted list and is chosen as a part of the subset of sentences which can form the summary. </a:t>
            </a:r>
          </a:p>
          <a:p>
            <a:pPr marL="285750" indent="-285750">
              <a:buFont typeface="Arial" panose="020B0604020202020204" pitchFamily="34" charset="0"/>
              <a:buChar char="•"/>
            </a:pPr>
            <a:r>
              <a:rPr lang="en-IN" sz="1900" dirty="0"/>
              <a:t>This process is recursively and incrementally repeated to pick out more sentences until a user specified summary limit is reached.</a:t>
            </a:r>
          </a:p>
          <a:p>
            <a:pPr marL="285750" indent="-285750">
              <a:buFont typeface="Arial" panose="020B0604020202020204" pitchFamily="34" charset="0"/>
              <a:buChar char="•"/>
            </a:pPr>
            <a:r>
              <a:rPr lang="en-IN" sz="1900" dirty="0"/>
              <a:t>The sentences are then re-arranged within the order of appearance within the original text. This produces a coherent summary instead of a group of haywire sentences.</a:t>
            </a:r>
          </a:p>
          <a:p>
            <a:pPr lvl="1"/>
            <a:endParaRPr lang="en-IN" dirty="0"/>
          </a:p>
        </p:txBody>
      </p:sp>
    </p:spTree>
    <p:extLst>
      <p:ext uri="{BB962C8B-B14F-4D97-AF65-F5344CB8AC3E}">
        <p14:creationId xmlns:p14="http://schemas.microsoft.com/office/powerpoint/2010/main" val="3024044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6EDC6-721F-4F60-8CA6-61E07CAC1C81}"/>
              </a:ext>
            </a:extLst>
          </p:cNvPr>
          <p:cNvSpPr>
            <a:spLocks noGrp="1"/>
          </p:cNvSpPr>
          <p:nvPr>
            <p:ph type="title"/>
          </p:nvPr>
        </p:nvSpPr>
        <p:spPr>
          <a:xfrm>
            <a:off x="913795" y="76200"/>
            <a:ext cx="10353761" cy="1343025"/>
          </a:xfrm>
        </p:spPr>
        <p:txBody>
          <a:bodyPr>
            <a:normAutofit/>
          </a:bodyPr>
          <a:lstStyle/>
          <a:p>
            <a:r>
              <a:rPr lang="en-IN" sz="3600" dirty="0"/>
              <a:t>Walkthrough code</a:t>
            </a:r>
          </a:p>
        </p:txBody>
      </p:sp>
      <p:pic>
        <p:nvPicPr>
          <p:cNvPr id="4" name="Walkthrough_code">
            <a:hlinkClick r:id="" action="ppaction://media"/>
            <a:extLst>
              <a:ext uri="{FF2B5EF4-FFF2-40B4-BE49-F238E27FC236}">
                <a16:creationId xmlns:a16="http://schemas.microsoft.com/office/drawing/2014/main" id="{43E3D189-643B-4829-A684-46B8D9B8C47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7400" y="1339849"/>
            <a:ext cx="9226550" cy="4743159"/>
          </a:xfrm>
          <a:prstGeom prst="rect">
            <a:avLst/>
          </a:prstGeom>
        </p:spPr>
      </p:pic>
    </p:spTree>
    <p:extLst>
      <p:ext uri="{BB962C8B-B14F-4D97-AF65-F5344CB8AC3E}">
        <p14:creationId xmlns:p14="http://schemas.microsoft.com/office/powerpoint/2010/main" val="272695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0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7855-178D-417D-875F-5D1717F552AA}"/>
              </a:ext>
            </a:extLst>
          </p:cNvPr>
          <p:cNvSpPr>
            <a:spLocks noGrp="1"/>
          </p:cNvSpPr>
          <p:nvPr>
            <p:ph type="title"/>
          </p:nvPr>
        </p:nvSpPr>
        <p:spPr>
          <a:xfrm>
            <a:off x="913795" y="161926"/>
            <a:ext cx="10353761" cy="838199"/>
          </a:xfrm>
        </p:spPr>
        <p:txBody>
          <a:bodyPr>
            <a:normAutofit/>
          </a:bodyPr>
          <a:lstStyle/>
          <a:p>
            <a:r>
              <a:rPr lang="en-IN" sz="3200" dirty="0"/>
              <a:t>Results and Discussion</a:t>
            </a:r>
          </a:p>
        </p:txBody>
      </p:sp>
      <p:pic>
        <p:nvPicPr>
          <p:cNvPr id="4" name="Content Placeholder 3">
            <a:extLst>
              <a:ext uri="{FF2B5EF4-FFF2-40B4-BE49-F238E27FC236}">
                <a16:creationId xmlns:a16="http://schemas.microsoft.com/office/drawing/2014/main" id="{88ED368A-F565-4722-B6A7-2AF7027E14C9}"/>
              </a:ext>
            </a:extLst>
          </p:cNvPr>
          <p:cNvPicPr>
            <a:picLocks noGrp="1"/>
          </p:cNvPicPr>
          <p:nvPr>
            <p:ph idx="1"/>
          </p:nvPr>
        </p:nvPicPr>
        <p:blipFill>
          <a:blip r:embed="rId2"/>
          <a:stretch>
            <a:fillRect/>
          </a:stretch>
        </p:blipFill>
        <p:spPr>
          <a:xfrm>
            <a:off x="664890" y="920750"/>
            <a:ext cx="5002485" cy="2698750"/>
          </a:xfrm>
          <a:prstGeom prst="rect">
            <a:avLst/>
          </a:prstGeom>
          <a:ln w="3175">
            <a:solidFill>
              <a:schemeClr val="tx1"/>
            </a:solidFill>
          </a:ln>
        </p:spPr>
      </p:pic>
      <p:pic>
        <p:nvPicPr>
          <p:cNvPr id="5" name="Picture 4">
            <a:extLst>
              <a:ext uri="{FF2B5EF4-FFF2-40B4-BE49-F238E27FC236}">
                <a16:creationId xmlns:a16="http://schemas.microsoft.com/office/drawing/2014/main" id="{DBC6F39C-7F57-485E-AF90-61B5E693152D}"/>
              </a:ext>
            </a:extLst>
          </p:cNvPr>
          <p:cNvPicPr/>
          <p:nvPr/>
        </p:nvPicPr>
        <p:blipFill>
          <a:blip r:embed="rId3"/>
          <a:stretch>
            <a:fillRect/>
          </a:stretch>
        </p:blipFill>
        <p:spPr>
          <a:xfrm>
            <a:off x="6108987" y="920750"/>
            <a:ext cx="5169218" cy="2698750"/>
          </a:xfrm>
          <a:prstGeom prst="rect">
            <a:avLst/>
          </a:prstGeom>
          <a:ln w="3175">
            <a:solidFill>
              <a:schemeClr val="tx1"/>
            </a:solidFill>
          </a:ln>
        </p:spPr>
      </p:pic>
      <p:pic>
        <p:nvPicPr>
          <p:cNvPr id="6" name="Picture 5">
            <a:extLst>
              <a:ext uri="{FF2B5EF4-FFF2-40B4-BE49-F238E27FC236}">
                <a16:creationId xmlns:a16="http://schemas.microsoft.com/office/drawing/2014/main" id="{E596352F-7EE3-41F0-878B-D38D542DBF90}"/>
              </a:ext>
            </a:extLst>
          </p:cNvPr>
          <p:cNvPicPr/>
          <p:nvPr/>
        </p:nvPicPr>
        <p:blipFill>
          <a:blip r:embed="rId4"/>
          <a:stretch>
            <a:fillRect/>
          </a:stretch>
        </p:blipFill>
        <p:spPr>
          <a:xfrm>
            <a:off x="664890" y="3756974"/>
            <a:ext cx="5002485" cy="2698752"/>
          </a:xfrm>
          <a:prstGeom prst="rect">
            <a:avLst/>
          </a:prstGeom>
          <a:ln w="3175">
            <a:solidFill>
              <a:schemeClr val="tx1"/>
            </a:solidFill>
          </a:ln>
        </p:spPr>
      </p:pic>
      <p:pic>
        <p:nvPicPr>
          <p:cNvPr id="7" name="Picture 6">
            <a:extLst>
              <a:ext uri="{FF2B5EF4-FFF2-40B4-BE49-F238E27FC236}">
                <a16:creationId xmlns:a16="http://schemas.microsoft.com/office/drawing/2014/main" id="{379D6C01-DB8C-4C2E-9259-F9CC02464440}"/>
              </a:ext>
            </a:extLst>
          </p:cNvPr>
          <p:cNvPicPr/>
          <p:nvPr/>
        </p:nvPicPr>
        <p:blipFill>
          <a:blip r:embed="rId5"/>
          <a:stretch>
            <a:fillRect/>
          </a:stretch>
        </p:blipFill>
        <p:spPr>
          <a:xfrm>
            <a:off x="6108988" y="3756974"/>
            <a:ext cx="5169218" cy="2698752"/>
          </a:xfrm>
          <a:prstGeom prst="rect">
            <a:avLst/>
          </a:prstGeom>
          <a:ln w="3175">
            <a:solidFill>
              <a:schemeClr val="tx1"/>
            </a:solidFill>
          </a:ln>
        </p:spPr>
      </p:pic>
    </p:spTree>
    <p:extLst>
      <p:ext uri="{BB962C8B-B14F-4D97-AF65-F5344CB8AC3E}">
        <p14:creationId xmlns:p14="http://schemas.microsoft.com/office/powerpoint/2010/main" val="1829512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40E0-A589-4F03-B7A5-190FCE9E7956}"/>
              </a:ext>
            </a:extLst>
          </p:cNvPr>
          <p:cNvSpPr>
            <a:spLocks noGrp="1"/>
          </p:cNvSpPr>
          <p:nvPr>
            <p:ph type="title"/>
          </p:nvPr>
        </p:nvSpPr>
        <p:spPr>
          <a:xfrm>
            <a:off x="913795" y="257176"/>
            <a:ext cx="10353761" cy="962024"/>
          </a:xfrm>
        </p:spPr>
        <p:txBody>
          <a:bodyPr/>
          <a:lstStyle/>
          <a:p>
            <a:r>
              <a:rPr lang="en-IN" dirty="0"/>
              <a:t>Conclusion</a:t>
            </a:r>
          </a:p>
        </p:txBody>
      </p:sp>
      <p:sp>
        <p:nvSpPr>
          <p:cNvPr id="3" name="Content Placeholder 2">
            <a:extLst>
              <a:ext uri="{FF2B5EF4-FFF2-40B4-BE49-F238E27FC236}">
                <a16:creationId xmlns:a16="http://schemas.microsoft.com/office/drawing/2014/main" id="{D4FBC8F8-0777-4796-B0A5-4EC68464D77F}"/>
              </a:ext>
            </a:extLst>
          </p:cNvPr>
          <p:cNvSpPr>
            <a:spLocks noGrp="1"/>
          </p:cNvSpPr>
          <p:nvPr>
            <p:ph idx="1"/>
          </p:nvPr>
        </p:nvSpPr>
        <p:spPr>
          <a:xfrm>
            <a:off x="913795" y="1076325"/>
            <a:ext cx="10353762" cy="5524499"/>
          </a:xfrm>
        </p:spPr>
        <p:txBody>
          <a:bodyPr>
            <a:normAutofit/>
          </a:bodyPr>
          <a:lstStyle/>
          <a:p>
            <a:r>
              <a:rPr lang="en-IN" dirty="0">
                <a:effectLst/>
              </a:rPr>
              <a:t>We have developed an algorithm to summarize single-document factual reports. The algorithm runs separately for every input document, rather than learning rules from a corpus, as each document is exclusive in itself. This can be a bonus that our approach provides. </a:t>
            </a:r>
          </a:p>
          <a:p>
            <a:r>
              <a:rPr lang="en-IN" dirty="0">
                <a:effectLst/>
              </a:rPr>
              <a:t>We extract 9 features from the given document and enhance them to attain each sentence. Recent approaches are using 2 RBMs stacked on top of every other for feature enhancement. </a:t>
            </a:r>
          </a:p>
          <a:p>
            <a:r>
              <a:rPr lang="en-IN" dirty="0">
                <a:effectLst/>
              </a:rPr>
              <a:t>Our approach uses just one RBM and, works effectively and efficiently for factual reports. This has been demonstrated by hand-picking factual descriptions from several domains. This approach can further be developed by adapting the extracted features as per the user’s requirements and further adjusting the hyperparameters of the RBM to attenuate processing and error in encoded values.</a:t>
            </a:r>
          </a:p>
          <a:p>
            <a:endParaRPr lang="en-IN" dirty="0"/>
          </a:p>
        </p:txBody>
      </p:sp>
    </p:spTree>
    <p:extLst>
      <p:ext uri="{BB962C8B-B14F-4D97-AF65-F5344CB8AC3E}">
        <p14:creationId xmlns:p14="http://schemas.microsoft.com/office/powerpoint/2010/main" val="25656103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1352</TotalTime>
  <Words>940</Words>
  <Application>Microsoft Office PowerPoint</Application>
  <PresentationFormat>Widescreen</PresentationFormat>
  <Paragraphs>56</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Bookman Old Style</vt:lpstr>
      <vt:lpstr>Rockwell</vt:lpstr>
      <vt:lpstr>Damask</vt:lpstr>
      <vt:lpstr>Extractive Text summarization   </vt:lpstr>
      <vt:lpstr>Problem Statement</vt:lpstr>
      <vt:lpstr>Proposed Solution</vt:lpstr>
      <vt:lpstr>Implementation details</vt:lpstr>
      <vt:lpstr>PowerPoint Presentation</vt:lpstr>
      <vt:lpstr>PowerPoint Presentation</vt:lpstr>
      <vt:lpstr>Walkthrough code</vt:lpstr>
      <vt:lpstr>Results and Discussion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Comparitive Analysis of Distributed Key-Value Stores</dc:title>
  <dc:creator>Harsh Vora</dc:creator>
  <cp:lastModifiedBy>Dimple Mehra</cp:lastModifiedBy>
  <cp:revision>57</cp:revision>
  <dcterms:created xsi:type="dcterms:W3CDTF">2019-11-24T19:46:29Z</dcterms:created>
  <dcterms:modified xsi:type="dcterms:W3CDTF">2020-04-27T04:30:13Z</dcterms:modified>
</cp:coreProperties>
</file>